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6" r:id="rId2"/>
    <p:sldId id="651" r:id="rId3"/>
    <p:sldId id="587" r:id="rId4"/>
    <p:sldId id="588" r:id="rId5"/>
    <p:sldId id="591" r:id="rId6"/>
    <p:sldId id="592" r:id="rId7"/>
    <p:sldId id="589" r:id="rId8"/>
    <p:sldId id="590" r:id="rId9"/>
    <p:sldId id="650" r:id="rId10"/>
    <p:sldId id="594" r:id="rId11"/>
    <p:sldId id="65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1B8E2-7A2D-4C9E-94A6-6D9F71444AC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DE38A-71E0-479B-8614-6677029A8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6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DE38A-71E0-479B-8614-6677029A81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6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920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9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32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8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7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7F4D-C248-E3F9-739F-10EFE441D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4B8FF-5E77-4A1B-265A-E55F59774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9F933-8AA1-5EB6-7EE8-955FE188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672E1-509E-963F-F5F0-48FBFC85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5326C-BD10-0618-442B-023174AB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9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06E4-3B27-F982-C757-32FA2278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F13EF-A0BE-AD95-80D3-2BB339F21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66F29-22FB-A87A-528D-26C8E6D5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15AD8-D8E3-FAEB-4253-733B226C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862E-372E-A0C6-2213-01177FC3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86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7DD39B-D535-330C-FC18-60A3DC2AA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90A44-A12B-E735-801C-9C25565AA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75190-3275-9FA3-C8D7-63BDD7F9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13F97-5C3E-1FA9-F1F6-AE5D0FEE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F6BFD-BFE7-20EA-E3CB-DEC05D8C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7464-CF8F-3103-7A86-761933C0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5E85-73F0-0D2E-7279-21778FE7B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DE1A6-A58C-8BF7-6BDE-FF05A2F97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2975-9748-6E29-C59A-4DAEB51B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F80D6-2105-2418-0705-A63DC5B1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2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8830-B69E-26B1-9BB8-5D91C543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F0F54-D355-E3C3-B209-260D66785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C4A9E-F8F5-7B9A-C4DA-CAE7C363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24EC-BA6C-CA52-A63B-5749FB07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CBBF7-2779-7771-0AF6-F593D9F2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2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3C7F-90B0-3597-1B0A-1BE99ABC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7C38-F7AA-403B-494E-0AE7DB9EA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20671-84EF-3A10-339D-80DA2E241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8F448-FA3C-DC0E-760D-76737DAD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96DD3-A405-DF22-5FDE-9D3D48314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C8F0C-3604-76A5-0307-E268C657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3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7DB7-0838-70D8-745C-3A363F96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5FC0-B119-9F5A-958F-B34DD609B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9C19B-9A92-448D-A650-71D63D2EB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22818-4E2E-50E0-132A-8965D9258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497EB-3B90-DFAD-E818-D7714B6D8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5FF96A-DDB7-E399-99EA-6D229AD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7E0559-A180-F0DA-430A-7811250B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07562-5DD9-8F6F-73F9-454AC533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2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7CEE-B3B0-ACF4-44B6-B2C30CAA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6EF4E-ECE9-4AB1-AB05-7DEF254C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09F2B-C333-0C66-6AEB-201C2BB6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C7222-76E9-F813-9624-BF8E63E4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5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5EAA1-49FB-F8C6-0C58-BF418BBB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123A7-F7A2-64BC-8E94-1F3F5A17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37FC2-3B14-A333-E3FD-54656879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4517-146D-BF76-E20F-A449A4C7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A15D-90D1-3901-E4B1-52C43F999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BA7EF-E960-603F-8372-16800F179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9A4FD-9BC3-407A-AB07-926C77B8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DE39B-CB43-A080-4806-3A6099B0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323F-5BDC-58E2-6A6B-C4A523DB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5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4DB9-B688-28B6-375C-1BF3ED96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2C8B6-1B62-E0E3-18DD-B3359B7FF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14A3F-ABF1-EB63-2EF5-890295B35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4877F-68AF-C375-A02C-7435E5C70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1C554-9D41-90AF-9F3D-280D1924A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D1D09-CD07-FFA6-3880-A4081739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B6156-3CF7-A363-F510-DC2D1239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C359D-1F93-9CF9-A74F-B04C7DCDB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85C19-4ED3-21AD-CE61-39A09A0C9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1EDA9-D3CB-4DC3-9108-CB02F6D65E06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D8728-BD31-6ADB-23AA-A322E6601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9A50F-C45B-48E0-FE0F-4D8C2E372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C721BC-217C-4F23-9E66-11736F2A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5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png"/><Relationship Id="rId7" Type="http://schemas.openxmlformats.org/officeDocument/2006/relationships/hyperlink" Target="https://commons.wikimedia.org/wiki/File:Stringed_instruments_-_Musical_Instrument_Museum,_Brussels_-_IMG_3994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F9BC2-F866-A191-A8F5-D5C6658EA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Foundation of computer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F0278-63A6-F9BE-DDF9-8CEBA12F1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By : Mohaemd Agami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DB5DE9-9B45-4E40-8D8A-196A8D33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282" y="-116759"/>
            <a:ext cx="7064719" cy="1089977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System clock 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(sequence)</a:t>
            </a:r>
          </a:p>
        </p:txBody>
      </p:sp>
      <p:pic>
        <p:nvPicPr>
          <p:cNvPr id="9" name="Content Placeholder 8" descr="A computer monitor with a white screen&#10;&#10;Description automatically generated">
            <a:extLst>
              <a:ext uri="{FF2B5EF4-FFF2-40B4-BE49-F238E27FC236}">
                <a16:creationId xmlns:a16="http://schemas.microsoft.com/office/drawing/2014/main" id="{2A2E5DE6-F544-3083-3A3B-789A512C6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r="3638" b="4130"/>
          <a:stretch/>
        </p:blipFill>
        <p:spPr>
          <a:xfrm>
            <a:off x="6276252" y="1178405"/>
            <a:ext cx="5915748" cy="546623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252077-CE37-285B-6F91-CDF2B9999E60}"/>
              </a:ext>
            </a:extLst>
          </p:cNvPr>
          <p:cNvSpPr txBox="1"/>
          <p:nvPr/>
        </p:nvSpPr>
        <p:spPr>
          <a:xfrm>
            <a:off x="6856550" y="1669067"/>
            <a:ext cx="47296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9LT Azer" panose="00000500000000000000" pitchFamily="2" charset="-78"/>
                <a:ea typeface="ADLaM Display" panose="020F0502020204030204" pitchFamily="2" charset="0"/>
                <a:cs typeface="29LT Azer" panose="00000500000000000000" pitchFamily="2" charset="-78"/>
              </a:rPr>
              <a:t>ركز اوي في النقطة دي ي محسن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9LT Azer" panose="00000500000000000000" pitchFamily="2" charset="-78"/>
              <a:ea typeface="ADLaM Display" panose="020F0502020204030204" pitchFamily="2" charset="0"/>
              <a:cs typeface="29LT Azer" panose="000005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2C6EF0-6AFD-7FE6-156B-C741BD5CD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1666" r="8235" b="3111"/>
          <a:stretch/>
        </p:blipFill>
        <p:spPr>
          <a:xfrm>
            <a:off x="7353304" y="1562695"/>
            <a:ext cx="3945296" cy="3504605"/>
          </a:xfrm>
          <a:prstGeom prst="rect">
            <a:avLst/>
          </a:prstGeom>
        </p:spPr>
      </p:pic>
      <p:pic>
        <p:nvPicPr>
          <p:cNvPr id="17" name="Picture 16" descr="A close up of a computer motherboard&#10;&#10;Description automatically generated">
            <a:extLst>
              <a:ext uri="{FF2B5EF4-FFF2-40B4-BE49-F238E27FC236}">
                <a16:creationId xmlns:a16="http://schemas.microsoft.com/office/drawing/2014/main" id="{D185DAA9-B3F8-A308-33D8-51F4C91A2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3" t="10261" r="21199" b="5409"/>
          <a:stretch/>
        </p:blipFill>
        <p:spPr>
          <a:xfrm rot="5400000">
            <a:off x="7411804" y="495639"/>
            <a:ext cx="3604516" cy="555963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5BD483-EDCA-9B3C-0FCB-142E9EBE1782}"/>
              </a:ext>
            </a:extLst>
          </p:cNvPr>
          <p:cNvSpPr/>
          <p:nvPr/>
        </p:nvSpPr>
        <p:spPr>
          <a:xfrm>
            <a:off x="5591983" y="5780749"/>
            <a:ext cx="2578100" cy="91189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bandwidth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5" name="Picture 24" descr="A group of musical instruments on a display&#10;&#10;Description automatically generated">
            <a:extLst>
              <a:ext uri="{FF2B5EF4-FFF2-40B4-BE49-F238E27FC236}">
                <a16:creationId xmlns:a16="http://schemas.microsoft.com/office/drawing/2014/main" id="{E0A1AB4F-1123-3880-2AC2-7394D65E6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4242" y="1431836"/>
            <a:ext cx="5585047" cy="3724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025E3-8313-A655-C960-086FD4D49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8" y="1182219"/>
            <a:ext cx="5248107" cy="47052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107B654-50CE-201B-2065-89B0FAB3F5D3}"/>
              </a:ext>
            </a:extLst>
          </p:cNvPr>
          <p:cNvSpPr/>
          <p:nvPr/>
        </p:nvSpPr>
        <p:spPr>
          <a:xfrm rot="20724324">
            <a:off x="2031129" y="3299977"/>
            <a:ext cx="1217696" cy="2807581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73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519B1-388E-D51B-69C6-458EF5EE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Tank you</a:t>
            </a:r>
          </a:p>
        </p:txBody>
      </p:sp>
      <p:pic>
        <p:nvPicPr>
          <p:cNvPr id="6" name="Graphic 5" descr="Fishbowl">
            <a:extLst>
              <a:ext uri="{FF2B5EF4-FFF2-40B4-BE49-F238E27FC236}">
                <a16:creationId xmlns:a16="http://schemas.microsoft.com/office/drawing/2014/main" id="{9BA2859E-51CA-DBF9-D868-6F7E74EA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174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7621D-CE34-1DDC-2B98-60166633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F5CC-0BE3-D4CE-92D0-E8EB00B9F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b="0" i="0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Motherboard part 2</a:t>
            </a:r>
          </a:p>
        </p:txBody>
      </p:sp>
    </p:spTree>
    <p:extLst>
      <p:ext uri="{BB962C8B-B14F-4D97-AF65-F5344CB8AC3E}">
        <p14:creationId xmlns:p14="http://schemas.microsoft.com/office/powerpoint/2010/main" val="196411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BC0B-701D-F571-2518-F04659B8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Buses and slots</a:t>
            </a:r>
          </a:p>
        </p:txBody>
      </p:sp>
      <p:pic>
        <p:nvPicPr>
          <p:cNvPr id="5" name="Content Placeholder 4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8C2EA7B8-0F7E-66FB-C432-8A8A7794A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9" r="82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385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9FCE93A-0D72-C3B6-A59E-B790F8E2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21" y="681807"/>
            <a:ext cx="4411278" cy="361443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6000" dirty="0"/>
              <a:t>Traces</a:t>
            </a:r>
            <a:endParaRPr lang="ar-EG" sz="6000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Traces on the motherboard transfer data and power between different components.</a:t>
            </a: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6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6000" dirty="0"/>
          </a:p>
        </p:txBody>
      </p:sp>
      <p:pic>
        <p:nvPicPr>
          <p:cNvPr id="5" name="Content Placeholder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BB12E52-995B-1B6D-95C0-918AD5E6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9" y="76200"/>
            <a:ext cx="7770250" cy="4296793"/>
          </a:xfrm>
          <a:prstGeom prst="rect">
            <a:avLst/>
          </a:prstGeom>
        </p:spPr>
      </p:pic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32470E2D-BAA4-528E-90A7-74BA1F09E23F}"/>
              </a:ext>
            </a:extLst>
          </p:cNvPr>
          <p:cNvSpPr txBox="1">
            <a:spLocks/>
          </p:cNvSpPr>
          <p:nvPr/>
        </p:nvSpPr>
        <p:spPr>
          <a:xfrm>
            <a:off x="148121" y="4376074"/>
            <a:ext cx="10931976" cy="2481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</a:rPr>
              <a:t>Bus</a:t>
            </a:r>
            <a:endParaRPr kumimoji="0" lang="ar-EG" sz="6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bus in a motherboard transfers data between components and devices.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72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E197-0FB8-862D-EA3A-1E3D1447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8525"/>
          </a:xfrm>
        </p:spPr>
        <p:txBody>
          <a:bodyPr>
            <a:normAutofit/>
          </a:bodyPr>
          <a:lstStyle/>
          <a:p>
            <a:r>
              <a:rPr lang="en-US" sz="5400" dirty="0"/>
              <a:t>Binary system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5C0A031-4992-C4C9-35AB-8AD3C43AFB82}"/>
              </a:ext>
            </a:extLst>
          </p:cNvPr>
          <p:cNvSpPr/>
          <p:nvPr/>
        </p:nvSpPr>
        <p:spPr>
          <a:xfrm>
            <a:off x="0" y="1808775"/>
            <a:ext cx="10515600" cy="969901"/>
          </a:xfrm>
          <a:custGeom>
            <a:avLst/>
            <a:gdLst>
              <a:gd name="connsiteX0" fmla="*/ 0 w 10515600"/>
              <a:gd name="connsiteY0" fmla="*/ 969899 h 969899"/>
              <a:gd name="connsiteX1" fmla="*/ 1051564 w 10515600"/>
              <a:gd name="connsiteY1" fmla="*/ 0 h 969899"/>
              <a:gd name="connsiteX2" fmla="*/ 9464036 w 10515600"/>
              <a:gd name="connsiteY2" fmla="*/ 0 h 969899"/>
              <a:gd name="connsiteX3" fmla="*/ 10515600 w 10515600"/>
              <a:gd name="connsiteY3" fmla="*/ 969899 h 969899"/>
              <a:gd name="connsiteX4" fmla="*/ 0 w 10515600"/>
              <a:gd name="connsiteY4" fmla="*/ 969899 h 96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969899">
                <a:moveTo>
                  <a:pt x="10515600" y="1"/>
                </a:moveTo>
                <a:lnTo>
                  <a:pt x="9464036" y="969898"/>
                </a:lnTo>
                <a:lnTo>
                  <a:pt x="1051564" y="969898"/>
                </a:lnTo>
                <a:lnTo>
                  <a:pt x="0" y="1"/>
                </a:lnTo>
                <a:lnTo>
                  <a:pt x="10515600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3889" tIns="73661" rIns="1913891" bIns="73661" numCol="1" spcCol="1270" anchor="ctr" anchorCtr="0">
            <a:noAutofit/>
          </a:bodyPr>
          <a:lstStyle/>
          <a:p>
            <a:pPr marL="0" marR="0" lvl="0" indent="0" algn="ctr" defTabSz="2578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128 bits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B786F07-7B10-1CC8-7349-04DBD3DC9DCF}"/>
              </a:ext>
            </a:extLst>
          </p:cNvPr>
          <p:cNvSpPr/>
          <p:nvPr/>
        </p:nvSpPr>
        <p:spPr>
          <a:xfrm>
            <a:off x="1051558" y="2778674"/>
            <a:ext cx="8412480" cy="969901"/>
          </a:xfrm>
          <a:custGeom>
            <a:avLst/>
            <a:gdLst>
              <a:gd name="connsiteX0" fmla="*/ 0 w 8412480"/>
              <a:gd name="connsiteY0" fmla="*/ 969899 h 969899"/>
              <a:gd name="connsiteX1" fmla="*/ 1051564 w 8412480"/>
              <a:gd name="connsiteY1" fmla="*/ 0 h 969899"/>
              <a:gd name="connsiteX2" fmla="*/ 7360916 w 8412480"/>
              <a:gd name="connsiteY2" fmla="*/ 0 h 969899"/>
              <a:gd name="connsiteX3" fmla="*/ 8412480 w 8412480"/>
              <a:gd name="connsiteY3" fmla="*/ 969899 h 969899"/>
              <a:gd name="connsiteX4" fmla="*/ 0 w 8412480"/>
              <a:gd name="connsiteY4" fmla="*/ 969899 h 96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480" h="969899">
                <a:moveTo>
                  <a:pt x="8412480" y="1"/>
                </a:moveTo>
                <a:lnTo>
                  <a:pt x="7360916" y="969898"/>
                </a:lnTo>
                <a:lnTo>
                  <a:pt x="1051564" y="969898"/>
                </a:lnTo>
                <a:lnTo>
                  <a:pt x="0" y="1"/>
                </a:lnTo>
                <a:lnTo>
                  <a:pt x="8412480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5844" tIns="73661" rIns="1545844" bIns="73661" numCol="1" spcCol="1270" anchor="ctr" anchorCtr="0">
            <a:noAutofit/>
          </a:bodyPr>
          <a:lstStyle/>
          <a:p>
            <a:pPr marL="0" marR="0" lvl="0" indent="0" algn="ctr" defTabSz="2578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64 bits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63409-1139-29C3-2EBA-DDB51EB175BE}"/>
              </a:ext>
            </a:extLst>
          </p:cNvPr>
          <p:cNvSpPr/>
          <p:nvPr/>
        </p:nvSpPr>
        <p:spPr>
          <a:xfrm>
            <a:off x="2103120" y="3748574"/>
            <a:ext cx="6309360" cy="969900"/>
          </a:xfrm>
          <a:custGeom>
            <a:avLst/>
            <a:gdLst>
              <a:gd name="connsiteX0" fmla="*/ 0 w 6309360"/>
              <a:gd name="connsiteY0" fmla="*/ 969899 h 969899"/>
              <a:gd name="connsiteX1" fmla="*/ 1051564 w 6309360"/>
              <a:gd name="connsiteY1" fmla="*/ 0 h 969899"/>
              <a:gd name="connsiteX2" fmla="*/ 5257796 w 6309360"/>
              <a:gd name="connsiteY2" fmla="*/ 0 h 969899"/>
              <a:gd name="connsiteX3" fmla="*/ 6309360 w 6309360"/>
              <a:gd name="connsiteY3" fmla="*/ 969899 h 969899"/>
              <a:gd name="connsiteX4" fmla="*/ 0 w 6309360"/>
              <a:gd name="connsiteY4" fmla="*/ 969899 h 96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60" h="969899">
                <a:moveTo>
                  <a:pt x="6309360" y="1"/>
                </a:moveTo>
                <a:lnTo>
                  <a:pt x="5257796" y="969898"/>
                </a:lnTo>
                <a:lnTo>
                  <a:pt x="1051564" y="969898"/>
                </a:lnTo>
                <a:lnTo>
                  <a:pt x="0" y="1"/>
                </a:lnTo>
                <a:lnTo>
                  <a:pt x="6309360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797" tIns="73660" rIns="1177799" bIns="73661" numCol="1" spcCol="1270" anchor="ctr" anchorCtr="0">
            <a:noAutofit/>
          </a:bodyPr>
          <a:lstStyle/>
          <a:p>
            <a:pPr marL="0" marR="0" lvl="0" indent="0" algn="ctr" defTabSz="2578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32 bits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FFCCCD-86AA-75BE-2FD4-0983BF5D9157}"/>
              </a:ext>
            </a:extLst>
          </p:cNvPr>
          <p:cNvSpPr/>
          <p:nvPr/>
        </p:nvSpPr>
        <p:spPr>
          <a:xfrm>
            <a:off x="3154679" y="4718473"/>
            <a:ext cx="4206241" cy="969900"/>
          </a:xfrm>
          <a:custGeom>
            <a:avLst/>
            <a:gdLst>
              <a:gd name="connsiteX0" fmla="*/ 0 w 4206240"/>
              <a:gd name="connsiteY0" fmla="*/ 969899 h 969899"/>
              <a:gd name="connsiteX1" fmla="*/ 1051564 w 4206240"/>
              <a:gd name="connsiteY1" fmla="*/ 0 h 969899"/>
              <a:gd name="connsiteX2" fmla="*/ 3154676 w 4206240"/>
              <a:gd name="connsiteY2" fmla="*/ 0 h 969899"/>
              <a:gd name="connsiteX3" fmla="*/ 4206240 w 4206240"/>
              <a:gd name="connsiteY3" fmla="*/ 969899 h 969899"/>
              <a:gd name="connsiteX4" fmla="*/ 0 w 4206240"/>
              <a:gd name="connsiteY4" fmla="*/ 969899 h 96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6240" h="969899">
                <a:moveTo>
                  <a:pt x="4206240" y="1"/>
                </a:moveTo>
                <a:lnTo>
                  <a:pt x="3154676" y="969898"/>
                </a:lnTo>
                <a:lnTo>
                  <a:pt x="1051564" y="969898"/>
                </a:lnTo>
                <a:lnTo>
                  <a:pt x="0" y="1"/>
                </a:lnTo>
                <a:lnTo>
                  <a:pt x="4206240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9753" tIns="73660" rIns="809752" bIns="73661" numCol="1" spcCol="1270" anchor="ctr" anchorCtr="0">
            <a:noAutofit/>
          </a:bodyPr>
          <a:lstStyle/>
          <a:p>
            <a:pPr marL="0" marR="0" lvl="0" indent="0" algn="ctr" defTabSz="2578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16 bits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34A19E-F8BB-A58A-CBD6-E9229E532BD9}"/>
              </a:ext>
            </a:extLst>
          </p:cNvPr>
          <p:cNvSpPr/>
          <p:nvPr/>
        </p:nvSpPr>
        <p:spPr>
          <a:xfrm>
            <a:off x="4206239" y="5688372"/>
            <a:ext cx="2103121" cy="969900"/>
          </a:xfrm>
          <a:custGeom>
            <a:avLst/>
            <a:gdLst>
              <a:gd name="connsiteX0" fmla="*/ 0 w 2103120"/>
              <a:gd name="connsiteY0" fmla="*/ 969899 h 969899"/>
              <a:gd name="connsiteX1" fmla="*/ 1051560 w 2103120"/>
              <a:gd name="connsiteY1" fmla="*/ 0 h 969899"/>
              <a:gd name="connsiteX2" fmla="*/ 1051560 w 2103120"/>
              <a:gd name="connsiteY2" fmla="*/ 0 h 969899"/>
              <a:gd name="connsiteX3" fmla="*/ 2103120 w 2103120"/>
              <a:gd name="connsiteY3" fmla="*/ 969899 h 969899"/>
              <a:gd name="connsiteX4" fmla="*/ 0 w 2103120"/>
              <a:gd name="connsiteY4" fmla="*/ 969899 h 96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3120" h="969899">
                <a:moveTo>
                  <a:pt x="2103120" y="1"/>
                </a:moveTo>
                <a:lnTo>
                  <a:pt x="1051560" y="969898"/>
                </a:lnTo>
                <a:lnTo>
                  <a:pt x="1051560" y="969898"/>
                </a:lnTo>
                <a:lnTo>
                  <a:pt x="0" y="1"/>
                </a:lnTo>
                <a:lnTo>
                  <a:pt x="2103120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661" tIns="73660" rIns="73660" bIns="73661" numCol="1" spcCol="1270" anchor="ctr" anchorCtr="0">
            <a:noAutofit/>
          </a:bodyPr>
          <a:lstStyle/>
          <a:p>
            <a:pPr marL="0" marR="0" lvl="0" indent="0" algn="ctr" defTabSz="2578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 bits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D1F90-F5F8-63BC-D1C4-3F1C28206A4A}"/>
              </a:ext>
            </a:extLst>
          </p:cNvPr>
          <p:cNvSpPr txBox="1"/>
          <p:nvPr/>
        </p:nvSpPr>
        <p:spPr>
          <a:xfrm>
            <a:off x="5763767" y="6073171"/>
            <a:ext cx="184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10001111</a:t>
            </a:r>
            <a:endParaRPr kumimoji="0" lang="en-US" sz="2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64656-91F4-75C4-A49D-E96A2A713839}"/>
              </a:ext>
            </a:extLst>
          </p:cNvPr>
          <p:cNvSpPr txBox="1"/>
          <p:nvPr/>
        </p:nvSpPr>
        <p:spPr>
          <a:xfrm>
            <a:off x="6744461" y="5217690"/>
            <a:ext cx="33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1100101010111001</a:t>
            </a:r>
            <a:endParaRPr kumimoji="0" lang="en-US" sz="2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5E57CF-E972-9C7A-2E5D-1BFC754174F9}"/>
              </a:ext>
            </a:extLst>
          </p:cNvPr>
          <p:cNvSpPr txBox="1"/>
          <p:nvPr/>
        </p:nvSpPr>
        <p:spPr>
          <a:xfrm>
            <a:off x="7796020" y="4172647"/>
            <a:ext cx="439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10101011001100101010110011001100</a:t>
            </a:r>
            <a:endParaRPr kumimoji="0" lang="en-US" sz="1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CAC3F-6A3C-A6FF-9DFD-798FB005055D}"/>
              </a:ext>
            </a:extLst>
          </p:cNvPr>
          <p:cNvSpPr txBox="1"/>
          <p:nvPr/>
        </p:nvSpPr>
        <p:spPr>
          <a:xfrm>
            <a:off x="9088944" y="2979894"/>
            <a:ext cx="3103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6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1100110011001100110011001100110011001100110011001100110011001100</a:t>
            </a:r>
            <a:endParaRPr kumimoji="0" lang="en-US" sz="16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663CD-296D-E41D-B231-A7F1A056BEDF}"/>
              </a:ext>
            </a:extLst>
          </p:cNvPr>
          <p:cNvSpPr txBox="1"/>
          <p:nvPr/>
        </p:nvSpPr>
        <p:spPr>
          <a:xfrm>
            <a:off x="10258136" y="1882265"/>
            <a:ext cx="193386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05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11001100110011001100110011001100110011001100110011001100110011001100110011001100110011001100110011001100110011001100110011001100</a:t>
            </a:r>
            <a:endParaRPr kumimoji="0" lang="en-US" sz="105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2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  <p:bldP spid="14" grpId="0"/>
      <p:bldP spid="15" grpId="0"/>
      <p:bldP spid="16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234C81-135B-906B-D18B-FF5E857A2DA7}"/>
              </a:ext>
            </a:extLst>
          </p:cNvPr>
          <p:cNvSpPr/>
          <p:nvPr/>
        </p:nvSpPr>
        <p:spPr>
          <a:xfrm>
            <a:off x="2133600" y="2377440"/>
            <a:ext cx="7620000" cy="121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76F99-24D1-9C53-4863-A93194339366}"/>
              </a:ext>
            </a:extLst>
          </p:cNvPr>
          <p:cNvSpPr/>
          <p:nvPr/>
        </p:nvSpPr>
        <p:spPr>
          <a:xfrm>
            <a:off x="2133600" y="2651760"/>
            <a:ext cx="7620000" cy="121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85869-12A9-47D8-3D39-DF5AF56368E0}"/>
              </a:ext>
            </a:extLst>
          </p:cNvPr>
          <p:cNvSpPr/>
          <p:nvPr/>
        </p:nvSpPr>
        <p:spPr>
          <a:xfrm>
            <a:off x="2133600" y="2926080"/>
            <a:ext cx="7620000" cy="121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C4C574-730E-D151-8BCE-34628C1246A0}"/>
              </a:ext>
            </a:extLst>
          </p:cNvPr>
          <p:cNvSpPr/>
          <p:nvPr/>
        </p:nvSpPr>
        <p:spPr>
          <a:xfrm>
            <a:off x="2133600" y="3200400"/>
            <a:ext cx="7620000" cy="121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D1F20-097D-4FC5-5088-CDCA46DB08CC}"/>
              </a:ext>
            </a:extLst>
          </p:cNvPr>
          <p:cNvSpPr/>
          <p:nvPr/>
        </p:nvSpPr>
        <p:spPr>
          <a:xfrm>
            <a:off x="2133600" y="3436620"/>
            <a:ext cx="7620000" cy="121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714EF0-3E1A-4061-93BF-5EF93F59D229}"/>
              </a:ext>
            </a:extLst>
          </p:cNvPr>
          <p:cNvSpPr/>
          <p:nvPr/>
        </p:nvSpPr>
        <p:spPr>
          <a:xfrm>
            <a:off x="2133600" y="3718560"/>
            <a:ext cx="7620000" cy="121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608934-9E02-D96F-9434-21052CBEFE38}"/>
              </a:ext>
            </a:extLst>
          </p:cNvPr>
          <p:cNvSpPr/>
          <p:nvPr/>
        </p:nvSpPr>
        <p:spPr>
          <a:xfrm>
            <a:off x="2133600" y="4000500"/>
            <a:ext cx="7620000" cy="121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A28199-F7AE-2366-DC97-18D4F7598E37}"/>
              </a:ext>
            </a:extLst>
          </p:cNvPr>
          <p:cNvSpPr txBox="1"/>
          <p:nvPr/>
        </p:nvSpPr>
        <p:spPr>
          <a:xfrm flipV="1">
            <a:off x="2194561" y="2225040"/>
            <a:ext cx="2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0</a:t>
            </a:r>
            <a:endParaRPr kumimoji="0" lang="en-US" sz="1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7F9A0-668D-9959-CBC5-CBE809269042}"/>
              </a:ext>
            </a:extLst>
          </p:cNvPr>
          <p:cNvSpPr txBox="1"/>
          <p:nvPr/>
        </p:nvSpPr>
        <p:spPr>
          <a:xfrm rot="10800000" flipV="1">
            <a:off x="2171701" y="2821424"/>
            <a:ext cx="2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</a:t>
            </a:r>
            <a:endParaRPr kumimoji="0" lang="en-US" sz="1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61FAAE-496D-DDEF-6BA5-E70221B300A9}"/>
              </a:ext>
            </a:extLst>
          </p:cNvPr>
          <p:cNvSpPr txBox="1"/>
          <p:nvPr/>
        </p:nvSpPr>
        <p:spPr>
          <a:xfrm flipV="1">
            <a:off x="2225041" y="3607833"/>
            <a:ext cx="2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0</a:t>
            </a:r>
            <a:endParaRPr kumimoji="0" lang="en-US" sz="1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CA1CDB-8B03-7D7D-FE73-049700DF5111}"/>
              </a:ext>
            </a:extLst>
          </p:cNvPr>
          <p:cNvSpPr txBox="1"/>
          <p:nvPr/>
        </p:nvSpPr>
        <p:spPr>
          <a:xfrm rot="10800000" flipV="1">
            <a:off x="2171701" y="3322320"/>
            <a:ext cx="2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</a:t>
            </a:r>
            <a:endParaRPr kumimoji="0" lang="en-US" sz="1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BABAD3-D054-F07D-98FD-134B6B3DDB13}"/>
              </a:ext>
            </a:extLst>
          </p:cNvPr>
          <p:cNvSpPr txBox="1"/>
          <p:nvPr/>
        </p:nvSpPr>
        <p:spPr>
          <a:xfrm rot="10800000" flipV="1">
            <a:off x="2171701" y="3078480"/>
            <a:ext cx="2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</a:t>
            </a:r>
            <a:endParaRPr kumimoji="0" lang="en-US" sz="1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6270E3-FC63-55DD-EDAE-058E22B03E8D}"/>
              </a:ext>
            </a:extLst>
          </p:cNvPr>
          <p:cNvSpPr txBox="1"/>
          <p:nvPr/>
        </p:nvSpPr>
        <p:spPr>
          <a:xfrm flipV="1">
            <a:off x="2225042" y="2499598"/>
            <a:ext cx="2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0</a:t>
            </a:r>
            <a:endParaRPr kumimoji="0" lang="en-US" sz="1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9CA530-5AAC-A462-1D30-C4C33C58DEF1}"/>
              </a:ext>
            </a:extLst>
          </p:cNvPr>
          <p:cNvSpPr txBox="1"/>
          <p:nvPr/>
        </p:nvSpPr>
        <p:spPr>
          <a:xfrm rot="10800000" flipV="1">
            <a:off x="2194560" y="3886200"/>
            <a:ext cx="2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 w="12700">
                  <a:solidFill>
                    <a:srgbClr val="196B24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96B24"/>
                  </a:fgClr>
                  <a:bgClr>
                    <a:srgbClr val="196B24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96B24">
                      <a:lumMod val="50000"/>
                    </a:srgbClr>
                  </a:innerShdw>
                </a:effectLst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1</a:t>
            </a:r>
            <a:endParaRPr kumimoji="0" lang="en-US" sz="1800" b="1" i="0" u="none" strike="noStrike" kern="1200" cap="none" spc="0" normalizeH="0" baseline="0" noProof="0" dirty="0">
              <a:ln w="12700">
                <a:solidFill>
                  <a:srgbClr val="196B24">
                    <a:lumMod val="50000"/>
                  </a:srgbClr>
                </a:solidFill>
                <a:prstDash val="solid"/>
              </a:ln>
              <a:pattFill prst="narHorz">
                <a:fgClr>
                  <a:srgbClr val="196B24"/>
                </a:fgClr>
                <a:bgClr>
                  <a:srgbClr val="196B24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96B24">
                    <a:lumMod val="50000"/>
                  </a:srgbClr>
                </a:inn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AAF7E-196B-7154-DAFB-B5CFCBEBB75F}"/>
              </a:ext>
            </a:extLst>
          </p:cNvPr>
          <p:cNvSpPr/>
          <p:nvPr/>
        </p:nvSpPr>
        <p:spPr>
          <a:xfrm>
            <a:off x="0" y="2346960"/>
            <a:ext cx="2392680" cy="192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3519EE-4DDF-F39C-F055-4954B371A185}"/>
              </a:ext>
            </a:extLst>
          </p:cNvPr>
          <p:cNvSpPr/>
          <p:nvPr/>
        </p:nvSpPr>
        <p:spPr>
          <a:xfrm>
            <a:off x="9646920" y="2346960"/>
            <a:ext cx="2545080" cy="192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EADF59-3F4F-ACEE-6ADA-68B35FB46171}"/>
              </a:ext>
            </a:extLst>
          </p:cNvPr>
          <p:cNvSpPr txBox="1"/>
          <p:nvPr/>
        </p:nvSpPr>
        <p:spPr>
          <a:xfrm>
            <a:off x="2956560" y="198120"/>
            <a:ext cx="669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A02B93"/>
                  </a:solidFill>
                  <a:prstDash val="solid"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Example about 8 bit</a:t>
            </a:r>
          </a:p>
        </p:txBody>
      </p:sp>
    </p:spTree>
    <p:extLst>
      <p:ext uri="{BB962C8B-B14F-4D97-AF65-F5344CB8AC3E}">
        <p14:creationId xmlns:p14="http://schemas.microsoft.com/office/powerpoint/2010/main" val="95363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78 L 0.6164 0.0039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07" y="32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487 L 0.6125 -0.0027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90" y="9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-0.01388 L 0.61693 -0.011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25" y="9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254 L 0.6194 -0.0092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0" y="-34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926 L 0.61563 -0.0025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07" y="3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0648 L 0.60872 -0.0108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30" y="-23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-0.00255 L 0.61263 -0.0092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9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  <p:bldP spid="19" grpId="1"/>
      <p:bldP spid="20" grpId="0"/>
      <p:bldP spid="20" grpId="1"/>
      <p:bldP spid="47" grpId="0"/>
      <p:bldP spid="47" grpId="1"/>
      <p:bldP spid="51" grpId="0"/>
      <p:bldP spid="51" grpId="1"/>
      <p:bldP spid="52" grpId="0"/>
      <p:bldP spid="52" grpId="1"/>
      <p:bldP spid="53" grpId="0"/>
      <p:bldP spid="53" grpId="1"/>
      <p:bldP spid="60" grpId="0"/>
      <p:bldP spid="60" grpId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ack rectangular object with a black arrow&#10;&#10;Description automatically generated">
            <a:extLst>
              <a:ext uri="{FF2B5EF4-FFF2-40B4-BE49-F238E27FC236}">
                <a16:creationId xmlns:a16="http://schemas.microsoft.com/office/drawing/2014/main" id="{9D3AB16F-8BA0-DC35-1CF7-92F003AFC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0" b="25249"/>
          <a:stretch/>
        </p:blipFill>
        <p:spPr>
          <a:xfrm rot="10800000">
            <a:off x="2526339" y="4244355"/>
            <a:ext cx="5511800" cy="6806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0A9370-AE36-C650-C93C-07137277A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6" t="38182" r="7336" b="35081"/>
          <a:stretch/>
        </p:blipFill>
        <p:spPr>
          <a:xfrm rot="16200000">
            <a:off x="-306305" y="2579486"/>
            <a:ext cx="4118602" cy="672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75B640-4575-72EC-9FB0-ED103E8A7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6" t="38182" r="7336" b="35081"/>
          <a:stretch/>
        </p:blipFill>
        <p:spPr>
          <a:xfrm>
            <a:off x="2594554" y="5753116"/>
            <a:ext cx="8823960" cy="672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17F6B-81AB-7267-DFEA-285656FC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360"/>
            <a:ext cx="10515600" cy="67230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Computer bases</a:t>
            </a:r>
          </a:p>
        </p:txBody>
      </p:sp>
      <p:pic>
        <p:nvPicPr>
          <p:cNvPr id="5" name="Content Placeholder 4" descr="A computer chip with a white square&#10;&#10;Description automatically generated">
            <a:extLst>
              <a:ext uri="{FF2B5EF4-FFF2-40B4-BE49-F238E27FC236}">
                <a16:creationId xmlns:a16="http://schemas.microsoft.com/office/drawing/2014/main" id="{EFAAAE70-88A6-886B-2119-8337DAAA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6" y="4023360"/>
            <a:ext cx="2700872" cy="2702280"/>
          </a:xfrm>
        </p:spPr>
      </p:pic>
      <p:pic>
        <p:nvPicPr>
          <p:cNvPr id="9" name="Picture 8" descr="A green computer chip with many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5BD6D668-3A6F-D060-286A-C99AC63D3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7" b="22917"/>
          <a:stretch/>
        </p:blipFill>
        <p:spPr>
          <a:xfrm rot="5400000">
            <a:off x="9829721" y="4653737"/>
            <a:ext cx="3260704" cy="883106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1EEC15-2328-B338-2F4E-43D995AD9B1E}"/>
              </a:ext>
            </a:extLst>
          </p:cNvPr>
          <p:cNvSpPr/>
          <p:nvPr/>
        </p:nvSpPr>
        <p:spPr>
          <a:xfrm>
            <a:off x="6904456" y="1672440"/>
            <a:ext cx="1949819" cy="3383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9199"/>
                </a:lnTo>
                <a:lnTo>
                  <a:pt x="1949819" y="169199"/>
                </a:lnTo>
                <a:lnTo>
                  <a:pt x="1949819" y="338398"/>
                </a:lnTo>
              </a:path>
            </a:pathLst>
          </a:custGeom>
          <a:noFill/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1A58FB6-5BE3-8CCC-23F5-62E22ABE77C9}"/>
              </a:ext>
            </a:extLst>
          </p:cNvPr>
          <p:cNvSpPr/>
          <p:nvPr/>
        </p:nvSpPr>
        <p:spPr>
          <a:xfrm>
            <a:off x="6858736" y="1672440"/>
            <a:ext cx="91440" cy="3383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38398"/>
                </a:lnTo>
              </a:path>
            </a:pathLst>
          </a:custGeom>
          <a:noFill/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DAFB42-2E7B-0EDC-40BE-2B6DD6360401}"/>
              </a:ext>
            </a:extLst>
          </p:cNvPr>
          <p:cNvSpPr/>
          <p:nvPr/>
        </p:nvSpPr>
        <p:spPr>
          <a:xfrm>
            <a:off x="4954636" y="1672440"/>
            <a:ext cx="1949819" cy="3383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49819" y="0"/>
                </a:moveTo>
                <a:lnTo>
                  <a:pt x="1949819" y="169199"/>
                </a:lnTo>
                <a:lnTo>
                  <a:pt x="0" y="169199"/>
                </a:lnTo>
                <a:lnTo>
                  <a:pt x="0" y="338398"/>
                </a:lnTo>
              </a:path>
            </a:pathLst>
          </a:custGeom>
          <a:noFill/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010E40-2B71-AF2C-1F3A-2B33D64469C7}"/>
              </a:ext>
            </a:extLst>
          </p:cNvPr>
          <p:cNvSpPr/>
          <p:nvPr/>
        </p:nvSpPr>
        <p:spPr>
          <a:xfrm>
            <a:off x="6098745" y="866730"/>
            <a:ext cx="1611421" cy="805710"/>
          </a:xfrm>
          <a:custGeom>
            <a:avLst/>
            <a:gdLst>
              <a:gd name="connsiteX0" fmla="*/ 0 w 1611421"/>
              <a:gd name="connsiteY0" fmla="*/ 0 h 805710"/>
              <a:gd name="connsiteX1" fmla="*/ 1611421 w 1611421"/>
              <a:gd name="connsiteY1" fmla="*/ 0 h 805710"/>
              <a:gd name="connsiteX2" fmla="*/ 1611421 w 1611421"/>
              <a:gd name="connsiteY2" fmla="*/ 805710 h 805710"/>
              <a:gd name="connsiteX3" fmla="*/ 0 w 1611421"/>
              <a:gd name="connsiteY3" fmla="*/ 805710 h 805710"/>
              <a:gd name="connsiteX4" fmla="*/ 0 w 1611421"/>
              <a:gd name="connsiteY4" fmla="*/ 0 h 80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421" h="805710">
                <a:moveTo>
                  <a:pt x="0" y="0"/>
                </a:moveTo>
                <a:lnTo>
                  <a:pt x="1611421" y="0"/>
                </a:lnTo>
                <a:lnTo>
                  <a:pt x="1611421" y="805710"/>
                </a:lnTo>
                <a:lnTo>
                  <a:pt x="0" y="80571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45" tIns="17145" rIns="17145" bIns="17145" numCol="1" spcCol="1270" anchor="ctr" anchorCtr="0">
            <a:noAutofit/>
          </a:bodyPr>
          <a:lstStyle/>
          <a:p>
            <a:pPr marL="0" marR="0" lvl="0" indent="0" algn="ctr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Computer bases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B9F431C-13D2-311E-A544-391626E565F1}"/>
              </a:ext>
            </a:extLst>
          </p:cNvPr>
          <p:cNvSpPr/>
          <p:nvPr/>
        </p:nvSpPr>
        <p:spPr>
          <a:xfrm>
            <a:off x="4148926" y="2010839"/>
            <a:ext cx="1611421" cy="805710"/>
          </a:xfrm>
          <a:custGeom>
            <a:avLst/>
            <a:gdLst>
              <a:gd name="connsiteX0" fmla="*/ 0 w 1611421"/>
              <a:gd name="connsiteY0" fmla="*/ 0 h 805710"/>
              <a:gd name="connsiteX1" fmla="*/ 1611421 w 1611421"/>
              <a:gd name="connsiteY1" fmla="*/ 0 h 805710"/>
              <a:gd name="connsiteX2" fmla="*/ 1611421 w 1611421"/>
              <a:gd name="connsiteY2" fmla="*/ 805710 h 805710"/>
              <a:gd name="connsiteX3" fmla="*/ 0 w 1611421"/>
              <a:gd name="connsiteY3" fmla="*/ 805710 h 805710"/>
              <a:gd name="connsiteX4" fmla="*/ 0 w 1611421"/>
              <a:gd name="connsiteY4" fmla="*/ 0 h 80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421" h="805710">
                <a:moveTo>
                  <a:pt x="0" y="0"/>
                </a:moveTo>
                <a:lnTo>
                  <a:pt x="1611421" y="0"/>
                </a:lnTo>
                <a:lnTo>
                  <a:pt x="1611421" y="805710"/>
                </a:lnTo>
                <a:lnTo>
                  <a:pt x="0" y="80571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45" tIns="17145" rIns="17145" bIns="17145" numCol="1" spcCol="1270" anchor="ctr" anchorCtr="0">
            <a:noAutofit/>
          </a:bodyPr>
          <a:lstStyle/>
          <a:p>
            <a:pPr marL="0" marR="0" lvl="0" indent="0" algn="ctr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bus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C4FF931-E6C6-2B94-F4E6-3CD9A6552590}"/>
              </a:ext>
            </a:extLst>
          </p:cNvPr>
          <p:cNvSpPr/>
          <p:nvPr/>
        </p:nvSpPr>
        <p:spPr>
          <a:xfrm>
            <a:off x="6098745" y="2010839"/>
            <a:ext cx="1611421" cy="805710"/>
          </a:xfrm>
          <a:custGeom>
            <a:avLst/>
            <a:gdLst>
              <a:gd name="connsiteX0" fmla="*/ 0 w 1611421"/>
              <a:gd name="connsiteY0" fmla="*/ 0 h 805710"/>
              <a:gd name="connsiteX1" fmla="*/ 1611421 w 1611421"/>
              <a:gd name="connsiteY1" fmla="*/ 0 h 805710"/>
              <a:gd name="connsiteX2" fmla="*/ 1611421 w 1611421"/>
              <a:gd name="connsiteY2" fmla="*/ 805710 h 805710"/>
              <a:gd name="connsiteX3" fmla="*/ 0 w 1611421"/>
              <a:gd name="connsiteY3" fmla="*/ 805710 h 805710"/>
              <a:gd name="connsiteX4" fmla="*/ 0 w 1611421"/>
              <a:gd name="connsiteY4" fmla="*/ 0 h 80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421" h="805710">
                <a:moveTo>
                  <a:pt x="0" y="0"/>
                </a:moveTo>
                <a:lnTo>
                  <a:pt x="1611421" y="0"/>
                </a:lnTo>
                <a:lnTo>
                  <a:pt x="1611421" y="805710"/>
                </a:lnTo>
                <a:lnTo>
                  <a:pt x="0" y="80571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45" tIns="17145" rIns="17145" bIns="17145" numCol="1" spcCol="1270" anchor="ctr" anchorCtr="0">
            <a:noAutofit/>
          </a:bodyPr>
          <a:lstStyle/>
          <a:p>
            <a:pPr marL="0" marR="0" lvl="0" indent="0" algn="ctr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Address bus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0470B42-5A41-B504-8B88-D6A76FB59FFD}"/>
              </a:ext>
            </a:extLst>
          </p:cNvPr>
          <p:cNvSpPr/>
          <p:nvPr/>
        </p:nvSpPr>
        <p:spPr>
          <a:xfrm>
            <a:off x="8048564" y="2010839"/>
            <a:ext cx="1611421" cy="805710"/>
          </a:xfrm>
          <a:custGeom>
            <a:avLst/>
            <a:gdLst>
              <a:gd name="connsiteX0" fmla="*/ 0 w 1611421"/>
              <a:gd name="connsiteY0" fmla="*/ 0 h 805710"/>
              <a:gd name="connsiteX1" fmla="*/ 1611421 w 1611421"/>
              <a:gd name="connsiteY1" fmla="*/ 0 h 805710"/>
              <a:gd name="connsiteX2" fmla="*/ 1611421 w 1611421"/>
              <a:gd name="connsiteY2" fmla="*/ 805710 h 805710"/>
              <a:gd name="connsiteX3" fmla="*/ 0 w 1611421"/>
              <a:gd name="connsiteY3" fmla="*/ 805710 h 805710"/>
              <a:gd name="connsiteX4" fmla="*/ 0 w 1611421"/>
              <a:gd name="connsiteY4" fmla="*/ 0 h 80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421" h="805710">
                <a:moveTo>
                  <a:pt x="0" y="0"/>
                </a:moveTo>
                <a:lnTo>
                  <a:pt x="1611421" y="0"/>
                </a:lnTo>
                <a:lnTo>
                  <a:pt x="1611421" y="805710"/>
                </a:lnTo>
                <a:lnTo>
                  <a:pt x="0" y="80571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45" tIns="17145" rIns="17145" bIns="17145" numCol="1" spcCol="1270" anchor="ctr" anchorCtr="0">
            <a:noAutofit/>
          </a:bodyPr>
          <a:lstStyle/>
          <a:p>
            <a:pPr marL="0" marR="0" lvl="0" indent="0" algn="ctr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Control bus</a:t>
            </a:r>
          </a:p>
        </p:txBody>
      </p:sp>
      <p:pic>
        <p:nvPicPr>
          <p:cNvPr id="12" name="Picture 11" descr="A close-up of a hard drive&#10;&#10;Description automatically generated">
            <a:extLst>
              <a:ext uri="{FF2B5EF4-FFF2-40B4-BE49-F238E27FC236}">
                <a16:creationId xmlns:a16="http://schemas.microsoft.com/office/drawing/2014/main" id="{01991521-0A18-62E2-5A00-B614C8A20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7" y="533400"/>
            <a:ext cx="2838394" cy="1981200"/>
          </a:xfrm>
          <a:prstGeom prst="rect">
            <a:avLst/>
          </a:prstGeom>
        </p:spPr>
      </p:pic>
      <p:pic>
        <p:nvPicPr>
          <p:cNvPr id="21" name="Picture 20" descr="A computer keyboard with white letters&#10;&#10;Description automatically generated">
            <a:extLst>
              <a:ext uri="{FF2B5EF4-FFF2-40B4-BE49-F238E27FC236}">
                <a16:creationId xmlns:a16="http://schemas.microsoft.com/office/drawing/2014/main" id="{21EAA266-148F-CF2B-C5CE-D107CEC50E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16499" r="5000" b="16800"/>
          <a:stretch/>
        </p:blipFill>
        <p:spPr>
          <a:xfrm>
            <a:off x="7462526" y="4083005"/>
            <a:ext cx="2700137" cy="100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lkboard with a pen and a chalkboard&#10;&#10;Description automatically generated">
            <a:extLst>
              <a:ext uri="{FF2B5EF4-FFF2-40B4-BE49-F238E27FC236}">
                <a16:creationId xmlns:a16="http://schemas.microsoft.com/office/drawing/2014/main" id="{9A9650B5-6937-69AC-7D6D-E204DADC3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9" b="7870"/>
          <a:stretch/>
        </p:blipFill>
        <p:spPr>
          <a:xfrm>
            <a:off x="-88900" y="0"/>
            <a:ext cx="12534900" cy="6959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040C2-C4BC-4A57-98DA-03DB5DA43FD5}"/>
              </a:ext>
            </a:extLst>
          </p:cNvPr>
          <p:cNvSpPr txBox="1"/>
          <p:nvPr/>
        </p:nvSpPr>
        <p:spPr>
          <a:xfrm>
            <a:off x="5143500" y="558800"/>
            <a:ext cx="2654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Frequency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38379-7ECC-5B19-824E-BE6E9473FBA0}"/>
              </a:ext>
            </a:extLst>
          </p:cNvPr>
          <p:cNvSpPr txBox="1"/>
          <p:nvPr/>
        </p:nvSpPr>
        <p:spPr>
          <a:xfrm>
            <a:off x="596900" y="1563876"/>
            <a:ext cx="1116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Frequency</a:t>
            </a:r>
            <a:r>
              <a:rPr kumimoji="0" lang="ar-EG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the number of cycles per second, measured in Hertz (Hz).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163576-A187-A57B-E25F-8DEC3A9B5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56" t="25585" r="33006" b="28271"/>
          <a:stretch/>
        </p:blipFill>
        <p:spPr>
          <a:xfrm>
            <a:off x="1160780" y="3138352"/>
            <a:ext cx="2832100" cy="26776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5079AF-742B-CCD2-7FA2-01BF1FF61C36}"/>
              </a:ext>
            </a:extLst>
          </p:cNvPr>
          <p:cNvSpPr txBox="1"/>
          <p:nvPr/>
        </p:nvSpPr>
        <p:spPr>
          <a:xfrm>
            <a:off x="5095240" y="4078407"/>
            <a:ext cx="5935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CE77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This processor performs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3.6 billion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CE77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operations per second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CE775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5A52D-535B-C7B5-823B-96F1B94B560E}"/>
              </a:ext>
            </a:extLst>
          </p:cNvPr>
          <p:cNvSpPr txBox="1"/>
          <p:nvPr/>
        </p:nvSpPr>
        <p:spPr>
          <a:xfrm>
            <a:off x="5242560" y="2576669"/>
            <a:ext cx="2654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Example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3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76CBB-A395-8DAF-B0F3-8CA1D08A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903636" cy="534009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Units of data measurement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F0E8E1-4666-47EC-7CAD-575AFB72446F}"/>
              </a:ext>
            </a:extLst>
          </p:cNvPr>
          <p:cNvSpPr/>
          <p:nvPr/>
        </p:nvSpPr>
        <p:spPr>
          <a:xfrm>
            <a:off x="4991884" y="262694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Bit = 0 &amp; 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EFBA29-957B-B0D5-795F-A932EE5164A6}"/>
              </a:ext>
            </a:extLst>
          </p:cNvPr>
          <p:cNvSpPr/>
          <p:nvPr/>
        </p:nvSpPr>
        <p:spPr>
          <a:xfrm>
            <a:off x="6942587" y="578249"/>
            <a:ext cx="380100" cy="444645"/>
          </a:xfrm>
          <a:custGeom>
            <a:avLst/>
            <a:gdLst>
              <a:gd name="connsiteX0" fmla="*/ 0 w 380100"/>
              <a:gd name="connsiteY0" fmla="*/ 88929 h 444645"/>
              <a:gd name="connsiteX1" fmla="*/ 190050 w 380100"/>
              <a:gd name="connsiteY1" fmla="*/ 88929 h 444645"/>
              <a:gd name="connsiteX2" fmla="*/ 190050 w 380100"/>
              <a:gd name="connsiteY2" fmla="*/ 0 h 444645"/>
              <a:gd name="connsiteX3" fmla="*/ 380100 w 380100"/>
              <a:gd name="connsiteY3" fmla="*/ 222323 h 444645"/>
              <a:gd name="connsiteX4" fmla="*/ 190050 w 380100"/>
              <a:gd name="connsiteY4" fmla="*/ 444645 h 444645"/>
              <a:gd name="connsiteX5" fmla="*/ 190050 w 380100"/>
              <a:gd name="connsiteY5" fmla="*/ 355716 h 444645"/>
              <a:gd name="connsiteX6" fmla="*/ 0 w 380100"/>
              <a:gd name="connsiteY6" fmla="*/ 355716 h 444645"/>
              <a:gd name="connsiteX7" fmla="*/ 0 w 380100"/>
              <a:gd name="connsiteY7" fmla="*/ 88929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00" h="444645">
                <a:moveTo>
                  <a:pt x="0" y="88929"/>
                </a:moveTo>
                <a:lnTo>
                  <a:pt x="190050" y="88929"/>
                </a:lnTo>
                <a:lnTo>
                  <a:pt x="190050" y="0"/>
                </a:lnTo>
                <a:lnTo>
                  <a:pt x="380100" y="222323"/>
                </a:lnTo>
                <a:lnTo>
                  <a:pt x="190050" y="444645"/>
                </a:lnTo>
                <a:lnTo>
                  <a:pt x="190050" y="355716"/>
                </a:lnTo>
                <a:lnTo>
                  <a:pt x="0" y="355716"/>
                </a:lnTo>
                <a:lnTo>
                  <a:pt x="0" y="8892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8929" rIns="114030" bIns="88929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660FBD5-753D-3E61-B8E3-55136778B5E6}"/>
              </a:ext>
            </a:extLst>
          </p:cNvPr>
          <p:cNvSpPr/>
          <p:nvPr/>
        </p:nvSpPr>
        <p:spPr>
          <a:xfrm>
            <a:off x="7501980" y="262694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350239"/>
              <a:satOff val="-92"/>
              <a:lumOff val="218"/>
              <a:alphaOff val="0"/>
            </a:schemeClr>
          </a:fillRef>
          <a:effectRef idx="2">
            <a:schemeClr val="accent5">
              <a:hueOff val="-1350239"/>
              <a:satOff val="-92"/>
              <a:lumOff val="21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8 Bits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ED0C826-3E4B-7514-79D0-7168CA00B7EA}"/>
              </a:ext>
            </a:extLst>
          </p:cNvPr>
          <p:cNvSpPr/>
          <p:nvPr/>
        </p:nvSpPr>
        <p:spPr>
          <a:xfrm>
            <a:off x="9452683" y="578249"/>
            <a:ext cx="380100" cy="444645"/>
          </a:xfrm>
          <a:custGeom>
            <a:avLst/>
            <a:gdLst>
              <a:gd name="connsiteX0" fmla="*/ 0 w 380100"/>
              <a:gd name="connsiteY0" fmla="*/ 88929 h 444645"/>
              <a:gd name="connsiteX1" fmla="*/ 190050 w 380100"/>
              <a:gd name="connsiteY1" fmla="*/ 88929 h 444645"/>
              <a:gd name="connsiteX2" fmla="*/ 190050 w 380100"/>
              <a:gd name="connsiteY2" fmla="*/ 0 h 444645"/>
              <a:gd name="connsiteX3" fmla="*/ 380100 w 380100"/>
              <a:gd name="connsiteY3" fmla="*/ 222323 h 444645"/>
              <a:gd name="connsiteX4" fmla="*/ 190050 w 380100"/>
              <a:gd name="connsiteY4" fmla="*/ 444645 h 444645"/>
              <a:gd name="connsiteX5" fmla="*/ 190050 w 380100"/>
              <a:gd name="connsiteY5" fmla="*/ 355716 h 444645"/>
              <a:gd name="connsiteX6" fmla="*/ 0 w 380100"/>
              <a:gd name="connsiteY6" fmla="*/ 355716 h 444645"/>
              <a:gd name="connsiteX7" fmla="*/ 0 w 380100"/>
              <a:gd name="connsiteY7" fmla="*/ 88929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00" h="444645">
                <a:moveTo>
                  <a:pt x="0" y="88929"/>
                </a:moveTo>
                <a:lnTo>
                  <a:pt x="190050" y="88929"/>
                </a:lnTo>
                <a:lnTo>
                  <a:pt x="190050" y="0"/>
                </a:lnTo>
                <a:lnTo>
                  <a:pt x="380100" y="222323"/>
                </a:lnTo>
                <a:lnTo>
                  <a:pt x="190050" y="444645"/>
                </a:lnTo>
                <a:lnTo>
                  <a:pt x="190050" y="355716"/>
                </a:lnTo>
                <a:lnTo>
                  <a:pt x="0" y="355716"/>
                </a:lnTo>
                <a:lnTo>
                  <a:pt x="0" y="8892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519019"/>
              <a:satOff val="-103"/>
              <a:lumOff val="245"/>
              <a:alphaOff val="0"/>
            </a:schemeClr>
          </a:fillRef>
          <a:effectRef idx="2">
            <a:schemeClr val="accent5">
              <a:hueOff val="-1519019"/>
              <a:satOff val="-103"/>
              <a:lumOff val="2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8929" rIns="114030" bIns="88929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A1C337-3EE3-CA9E-0F84-27924C5F0F04}"/>
              </a:ext>
            </a:extLst>
          </p:cNvPr>
          <p:cNvSpPr/>
          <p:nvPr/>
        </p:nvSpPr>
        <p:spPr>
          <a:xfrm>
            <a:off x="10012075" y="262694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2700478"/>
              <a:satOff val="-184"/>
              <a:lumOff val="436"/>
              <a:alphaOff val="0"/>
            </a:schemeClr>
          </a:fillRef>
          <a:effectRef idx="2">
            <a:schemeClr val="accent5">
              <a:hueOff val="-2700478"/>
              <a:satOff val="-184"/>
              <a:lumOff val="4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 Kilobyte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1,024 Bytes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3A8CAF-D182-09C2-F9CB-97349F410773}"/>
              </a:ext>
            </a:extLst>
          </p:cNvPr>
          <p:cNvSpPr/>
          <p:nvPr/>
        </p:nvSpPr>
        <p:spPr>
          <a:xfrm>
            <a:off x="10686215" y="1496226"/>
            <a:ext cx="444646" cy="380101"/>
          </a:xfrm>
          <a:custGeom>
            <a:avLst/>
            <a:gdLst>
              <a:gd name="connsiteX0" fmla="*/ 0 w 380100"/>
              <a:gd name="connsiteY0" fmla="*/ 88929 h 444645"/>
              <a:gd name="connsiteX1" fmla="*/ 190050 w 380100"/>
              <a:gd name="connsiteY1" fmla="*/ 88929 h 444645"/>
              <a:gd name="connsiteX2" fmla="*/ 190050 w 380100"/>
              <a:gd name="connsiteY2" fmla="*/ 0 h 444645"/>
              <a:gd name="connsiteX3" fmla="*/ 380100 w 380100"/>
              <a:gd name="connsiteY3" fmla="*/ 222323 h 444645"/>
              <a:gd name="connsiteX4" fmla="*/ 190050 w 380100"/>
              <a:gd name="connsiteY4" fmla="*/ 444645 h 444645"/>
              <a:gd name="connsiteX5" fmla="*/ 190050 w 380100"/>
              <a:gd name="connsiteY5" fmla="*/ 355716 h 444645"/>
              <a:gd name="connsiteX6" fmla="*/ 0 w 380100"/>
              <a:gd name="connsiteY6" fmla="*/ 355716 h 444645"/>
              <a:gd name="connsiteX7" fmla="*/ 0 w 380100"/>
              <a:gd name="connsiteY7" fmla="*/ 88929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00" h="444645">
                <a:moveTo>
                  <a:pt x="304080" y="1"/>
                </a:moveTo>
                <a:lnTo>
                  <a:pt x="304080" y="222323"/>
                </a:lnTo>
                <a:lnTo>
                  <a:pt x="380100" y="222322"/>
                </a:lnTo>
                <a:lnTo>
                  <a:pt x="190050" y="444644"/>
                </a:lnTo>
                <a:lnTo>
                  <a:pt x="0" y="222323"/>
                </a:lnTo>
                <a:lnTo>
                  <a:pt x="76020" y="222323"/>
                </a:lnTo>
                <a:lnTo>
                  <a:pt x="76020" y="1"/>
                </a:lnTo>
                <a:lnTo>
                  <a:pt x="304080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3038037"/>
              <a:satOff val="-207"/>
              <a:lumOff val="490"/>
              <a:alphaOff val="0"/>
            </a:schemeClr>
          </a:fillRef>
          <a:effectRef idx="2">
            <a:schemeClr val="accent5">
              <a:hueOff val="-3038037"/>
              <a:satOff val="-207"/>
              <a:lumOff val="4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30" tIns="0" rIns="88929" bIns="114031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2831A28-784F-390A-2988-1A266ABF2D5C}"/>
              </a:ext>
            </a:extLst>
          </p:cNvPr>
          <p:cNvSpPr/>
          <p:nvPr/>
        </p:nvSpPr>
        <p:spPr>
          <a:xfrm>
            <a:off x="10012075" y="2055619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4050717"/>
              <a:satOff val="-275"/>
              <a:lumOff val="654"/>
              <a:alphaOff val="0"/>
            </a:schemeClr>
          </a:fillRef>
          <a:effectRef idx="2">
            <a:schemeClr val="accent5">
              <a:hueOff val="-4050717"/>
              <a:satOff val="-275"/>
              <a:lumOff val="6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 Megabyte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1,024 Kilobytes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0C822FD-8A42-774E-936A-45F9DC546406}"/>
              </a:ext>
            </a:extLst>
          </p:cNvPr>
          <p:cNvSpPr/>
          <p:nvPr/>
        </p:nvSpPr>
        <p:spPr>
          <a:xfrm>
            <a:off x="9474198" y="2371173"/>
            <a:ext cx="380100" cy="444646"/>
          </a:xfrm>
          <a:custGeom>
            <a:avLst/>
            <a:gdLst>
              <a:gd name="connsiteX0" fmla="*/ 0 w 380100"/>
              <a:gd name="connsiteY0" fmla="*/ 88929 h 444645"/>
              <a:gd name="connsiteX1" fmla="*/ 190050 w 380100"/>
              <a:gd name="connsiteY1" fmla="*/ 88929 h 444645"/>
              <a:gd name="connsiteX2" fmla="*/ 190050 w 380100"/>
              <a:gd name="connsiteY2" fmla="*/ 0 h 444645"/>
              <a:gd name="connsiteX3" fmla="*/ 380100 w 380100"/>
              <a:gd name="connsiteY3" fmla="*/ 222323 h 444645"/>
              <a:gd name="connsiteX4" fmla="*/ 190050 w 380100"/>
              <a:gd name="connsiteY4" fmla="*/ 444645 h 444645"/>
              <a:gd name="connsiteX5" fmla="*/ 190050 w 380100"/>
              <a:gd name="connsiteY5" fmla="*/ 355716 h 444645"/>
              <a:gd name="connsiteX6" fmla="*/ 0 w 380100"/>
              <a:gd name="connsiteY6" fmla="*/ 355716 h 444645"/>
              <a:gd name="connsiteX7" fmla="*/ 0 w 380100"/>
              <a:gd name="connsiteY7" fmla="*/ 88929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00" h="444645">
                <a:moveTo>
                  <a:pt x="380100" y="355716"/>
                </a:moveTo>
                <a:lnTo>
                  <a:pt x="190050" y="355716"/>
                </a:lnTo>
                <a:lnTo>
                  <a:pt x="190050" y="444645"/>
                </a:lnTo>
                <a:lnTo>
                  <a:pt x="0" y="222322"/>
                </a:lnTo>
                <a:lnTo>
                  <a:pt x="190050" y="0"/>
                </a:lnTo>
                <a:lnTo>
                  <a:pt x="190050" y="88929"/>
                </a:lnTo>
                <a:lnTo>
                  <a:pt x="380100" y="88929"/>
                </a:lnTo>
                <a:lnTo>
                  <a:pt x="380100" y="35571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4557056"/>
              <a:satOff val="-310"/>
              <a:lumOff val="735"/>
              <a:alphaOff val="0"/>
            </a:schemeClr>
          </a:fillRef>
          <a:effectRef idx="2">
            <a:schemeClr val="accent5">
              <a:hueOff val="-4557056"/>
              <a:satOff val="-310"/>
              <a:lumOff val="7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030" tIns="88930" rIns="0" bIns="88929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2BBDF0-F53A-1E21-1985-8CB69991C87D}"/>
              </a:ext>
            </a:extLst>
          </p:cNvPr>
          <p:cNvSpPr/>
          <p:nvPr/>
        </p:nvSpPr>
        <p:spPr>
          <a:xfrm>
            <a:off x="7501980" y="2055619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5400955"/>
              <a:satOff val="-367"/>
              <a:lumOff val="872"/>
              <a:alphaOff val="0"/>
            </a:schemeClr>
          </a:fillRef>
          <a:effectRef idx="2">
            <a:schemeClr val="accent5">
              <a:hueOff val="-5400955"/>
              <a:satOff val="-367"/>
              <a:lumOff val="87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 Gigabyte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1,024 Megabytes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EA0F880-3FDB-48BC-1768-CE9635F907C8}"/>
              </a:ext>
            </a:extLst>
          </p:cNvPr>
          <p:cNvSpPr/>
          <p:nvPr/>
        </p:nvSpPr>
        <p:spPr>
          <a:xfrm>
            <a:off x="6964102" y="2371173"/>
            <a:ext cx="380100" cy="444646"/>
          </a:xfrm>
          <a:custGeom>
            <a:avLst/>
            <a:gdLst>
              <a:gd name="connsiteX0" fmla="*/ 0 w 380100"/>
              <a:gd name="connsiteY0" fmla="*/ 88929 h 444645"/>
              <a:gd name="connsiteX1" fmla="*/ 190050 w 380100"/>
              <a:gd name="connsiteY1" fmla="*/ 88929 h 444645"/>
              <a:gd name="connsiteX2" fmla="*/ 190050 w 380100"/>
              <a:gd name="connsiteY2" fmla="*/ 0 h 444645"/>
              <a:gd name="connsiteX3" fmla="*/ 380100 w 380100"/>
              <a:gd name="connsiteY3" fmla="*/ 222323 h 444645"/>
              <a:gd name="connsiteX4" fmla="*/ 190050 w 380100"/>
              <a:gd name="connsiteY4" fmla="*/ 444645 h 444645"/>
              <a:gd name="connsiteX5" fmla="*/ 190050 w 380100"/>
              <a:gd name="connsiteY5" fmla="*/ 355716 h 444645"/>
              <a:gd name="connsiteX6" fmla="*/ 0 w 380100"/>
              <a:gd name="connsiteY6" fmla="*/ 355716 h 444645"/>
              <a:gd name="connsiteX7" fmla="*/ 0 w 380100"/>
              <a:gd name="connsiteY7" fmla="*/ 88929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00" h="444645">
                <a:moveTo>
                  <a:pt x="380100" y="355716"/>
                </a:moveTo>
                <a:lnTo>
                  <a:pt x="190050" y="355716"/>
                </a:lnTo>
                <a:lnTo>
                  <a:pt x="190050" y="444645"/>
                </a:lnTo>
                <a:lnTo>
                  <a:pt x="0" y="222322"/>
                </a:lnTo>
                <a:lnTo>
                  <a:pt x="190050" y="0"/>
                </a:lnTo>
                <a:lnTo>
                  <a:pt x="190050" y="88929"/>
                </a:lnTo>
                <a:lnTo>
                  <a:pt x="380100" y="88929"/>
                </a:lnTo>
                <a:lnTo>
                  <a:pt x="380100" y="35571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6076075"/>
              <a:satOff val="-413"/>
              <a:lumOff val="981"/>
              <a:alphaOff val="0"/>
            </a:schemeClr>
          </a:fillRef>
          <a:effectRef idx="2">
            <a:schemeClr val="accent5">
              <a:hueOff val="-6076075"/>
              <a:satOff val="-413"/>
              <a:lumOff val="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030" tIns="88930" rIns="0" bIns="88929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D7FB47-FD2C-F188-D78B-A011F0F55FC0}"/>
              </a:ext>
            </a:extLst>
          </p:cNvPr>
          <p:cNvSpPr/>
          <p:nvPr/>
        </p:nvSpPr>
        <p:spPr>
          <a:xfrm>
            <a:off x="4991884" y="2055619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6751195"/>
              <a:satOff val="-459"/>
              <a:lumOff val="1089"/>
              <a:alphaOff val="0"/>
            </a:schemeClr>
          </a:fillRef>
          <a:effectRef idx="2">
            <a:schemeClr val="accent5">
              <a:hueOff val="-6751195"/>
              <a:satOff val="-459"/>
              <a:lumOff val="108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 Terabyte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1,024 Gigabytes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09666E1-C3CE-08EE-4292-7E4049565680}"/>
              </a:ext>
            </a:extLst>
          </p:cNvPr>
          <p:cNvSpPr/>
          <p:nvPr/>
        </p:nvSpPr>
        <p:spPr>
          <a:xfrm>
            <a:off x="5666024" y="3289151"/>
            <a:ext cx="444646" cy="380101"/>
          </a:xfrm>
          <a:custGeom>
            <a:avLst/>
            <a:gdLst>
              <a:gd name="connsiteX0" fmla="*/ 0 w 380100"/>
              <a:gd name="connsiteY0" fmla="*/ 88929 h 444645"/>
              <a:gd name="connsiteX1" fmla="*/ 190050 w 380100"/>
              <a:gd name="connsiteY1" fmla="*/ 88929 h 444645"/>
              <a:gd name="connsiteX2" fmla="*/ 190050 w 380100"/>
              <a:gd name="connsiteY2" fmla="*/ 0 h 444645"/>
              <a:gd name="connsiteX3" fmla="*/ 380100 w 380100"/>
              <a:gd name="connsiteY3" fmla="*/ 222323 h 444645"/>
              <a:gd name="connsiteX4" fmla="*/ 190050 w 380100"/>
              <a:gd name="connsiteY4" fmla="*/ 444645 h 444645"/>
              <a:gd name="connsiteX5" fmla="*/ 190050 w 380100"/>
              <a:gd name="connsiteY5" fmla="*/ 355716 h 444645"/>
              <a:gd name="connsiteX6" fmla="*/ 0 w 380100"/>
              <a:gd name="connsiteY6" fmla="*/ 355716 h 444645"/>
              <a:gd name="connsiteX7" fmla="*/ 0 w 380100"/>
              <a:gd name="connsiteY7" fmla="*/ 88929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00" h="444645">
                <a:moveTo>
                  <a:pt x="304080" y="1"/>
                </a:moveTo>
                <a:lnTo>
                  <a:pt x="304080" y="222323"/>
                </a:lnTo>
                <a:lnTo>
                  <a:pt x="380100" y="222322"/>
                </a:lnTo>
                <a:lnTo>
                  <a:pt x="190050" y="444644"/>
                </a:lnTo>
                <a:lnTo>
                  <a:pt x="0" y="222323"/>
                </a:lnTo>
                <a:lnTo>
                  <a:pt x="76020" y="222323"/>
                </a:lnTo>
                <a:lnTo>
                  <a:pt x="76020" y="1"/>
                </a:lnTo>
                <a:lnTo>
                  <a:pt x="304080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7595094"/>
              <a:satOff val="-516"/>
              <a:lumOff val="1226"/>
              <a:alphaOff val="0"/>
            </a:schemeClr>
          </a:fillRef>
          <a:effectRef idx="2">
            <a:schemeClr val="accent5">
              <a:hueOff val="-7595094"/>
              <a:satOff val="-516"/>
              <a:lumOff val="122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30" tIns="0" rIns="88929" bIns="114031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A0647D7-D870-A541-3F08-381BAD292CB2}"/>
              </a:ext>
            </a:extLst>
          </p:cNvPr>
          <p:cNvSpPr/>
          <p:nvPr/>
        </p:nvSpPr>
        <p:spPr>
          <a:xfrm>
            <a:off x="4991884" y="3848545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8101434"/>
              <a:satOff val="-551"/>
              <a:lumOff val="1307"/>
              <a:alphaOff val="0"/>
            </a:schemeClr>
          </a:fillRef>
          <a:effectRef idx="2">
            <a:schemeClr val="accent5">
              <a:hueOff val="-8101434"/>
              <a:satOff val="-551"/>
              <a:lumOff val="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 Petabyte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1,024 Terabytes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12E94-DE55-5BC9-B51D-3556FA044AB3}"/>
              </a:ext>
            </a:extLst>
          </p:cNvPr>
          <p:cNvSpPr/>
          <p:nvPr/>
        </p:nvSpPr>
        <p:spPr>
          <a:xfrm>
            <a:off x="6942587" y="4164099"/>
            <a:ext cx="380100" cy="444645"/>
          </a:xfrm>
          <a:custGeom>
            <a:avLst/>
            <a:gdLst>
              <a:gd name="connsiteX0" fmla="*/ 0 w 380100"/>
              <a:gd name="connsiteY0" fmla="*/ 88929 h 444645"/>
              <a:gd name="connsiteX1" fmla="*/ 190050 w 380100"/>
              <a:gd name="connsiteY1" fmla="*/ 88929 h 444645"/>
              <a:gd name="connsiteX2" fmla="*/ 190050 w 380100"/>
              <a:gd name="connsiteY2" fmla="*/ 0 h 444645"/>
              <a:gd name="connsiteX3" fmla="*/ 380100 w 380100"/>
              <a:gd name="connsiteY3" fmla="*/ 222323 h 444645"/>
              <a:gd name="connsiteX4" fmla="*/ 190050 w 380100"/>
              <a:gd name="connsiteY4" fmla="*/ 444645 h 444645"/>
              <a:gd name="connsiteX5" fmla="*/ 190050 w 380100"/>
              <a:gd name="connsiteY5" fmla="*/ 355716 h 444645"/>
              <a:gd name="connsiteX6" fmla="*/ 0 w 380100"/>
              <a:gd name="connsiteY6" fmla="*/ 355716 h 444645"/>
              <a:gd name="connsiteX7" fmla="*/ 0 w 380100"/>
              <a:gd name="connsiteY7" fmla="*/ 88929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00" h="444645">
                <a:moveTo>
                  <a:pt x="0" y="88929"/>
                </a:moveTo>
                <a:lnTo>
                  <a:pt x="190050" y="88929"/>
                </a:lnTo>
                <a:lnTo>
                  <a:pt x="190050" y="0"/>
                </a:lnTo>
                <a:lnTo>
                  <a:pt x="380100" y="222323"/>
                </a:lnTo>
                <a:lnTo>
                  <a:pt x="190050" y="444645"/>
                </a:lnTo>
                <a:lnTo>
                  <a:pt x="190050" y="355716"/>
                </a:lnTo>
                <a:lnTo>
                  <a:pt x="0" y="355716"/>
                </a:lnTo>
                <a:lnTo>
                  <a:pt x="0" y="8892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9114112"/>
              <a:satOff val="-620"/>
              <a:lumOff val="1471"/>
              <a:alphaOff val="0"/>
            </a:schemeClr>
          </a:fillRef>
          <a:effectRef idx="2">
            <a:schemeClr val="accent5">
              <a:hueOff val="-9114112"/>
              <a:satOff val="-620"/>
              <a:lumOff val="1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8929" rIns="114030" bIns="88929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99A4D2C-8780-47EF-A3D2-6918F0278B30}"/>
              </a:ext>
            </a:extLst>
          </p:cNvPr>
          <p:cNvSpPr/>
          <p:nvPr/>
        </p:nvSpPr>
        <p:spPr>
          <a:xfrm>
            <a:off x="7501980" y="3848545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9451672"/>
              <a:satOff val="-642"/>
              <a:lumOff val="1525"/>
              <a:alphaOff val="0"/>
            </a:schemeClr>
          </a:fillRef>
          <a:effectRef idx="2">
            <a:schemeClr val="accent5">
              <a:hueOff val="-9451672"/>
              <a:satOff val="-642"/>
              <a:lumOff val="152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 Exabyte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1,024 Petabytes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80D6BD-5B71-4C62-6474-12F77A8B9F12}"/>
              </a:ext>
            </a:extLst>
          </p:cNvPr>
          <p:cNvSpPr/>
          <p:nvPr/>
        </p:nvSpPr>
        <p:spPr>
          <a:xfrm>
            <a:off x="9452683" y="4164099"/>
            <a:ext cx="380100" cy="444645"/>
          </a:xfrm>
          <a:custGeom>
            <a:avLst/>
            <a:gdLst>
              <a:gd name="connsiteX0" fmla="*/ 0 w 380100"/>
              <a:gd name="connsiteY0" fmla="*/ 88929 h 444645"/>
              <a:gd name="connsiteX1" fmla="*/ 190050 w 380100"/>
              <a:gd name="connsiteY1" fmla="*/ 88929 h 444645"/>
              <a:gd name="connsiteX2" fmla="*/ 190050 w 380100"/>
              <a:gd name="connsiteY2" fmla="*/ 0 h 444645"/>
              <a:gd name="connsiteX3" fmla="*/ 380100 w 380100"/>
              <a:gd name="connsiteY3" fmla="*/ 222323 h 444645"/>
              <a:gd name="connsiteX4" fmla="*/ 190050 w 380100"/>
              <a:gd name="connsiteY4" fmla="*/ 444645 h 444645"/>
              <a:gd name="connsiteX5" fmla="*/ 190050 w 380100"/>
              <a:gd name="connsiteY5" fmla="*/ 355716 h 444645"/>
              <a:gd name="connsiteX6" fmla="*/ 0 w 380100"/>
              <a:gd name="connsiteY6" fmla="*/ 355716 h 444645"/>
              <a:gd name="connsiteX7" fmla="*/ 0 w 380100"/>
              <a:gd name="connsiteY7" fmla="*/ 88929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00" h="444645">
                <a:moveTo>
                  <a:pt x="0" y="88929"/>
                </a:moveTo>
                <a:lnTo>
                  <a:pt x="190050" y="88929"/>
                </a:lnTo>
                <a:lnTo>
                  <a:pt x="190050" y="0"/>
                </a:lnTo>
                <a:lnTo>
                  <a:pt x="380100" y="222323"/>
                </a:lnTo>
                <a:lnTo>
                  <a:pt x="190050" y="444645"/>
                </a:lnTo>
                <a:lnTo>
                  <a:pt x="190050" y="355716"/>
                </a:lnTo>
                <a:lnTo>
                  <a:pt x="0" y="355716"/>
                </a:lnTo>
                <a:lnTo>
                  <a:pt x="0" y="8892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0633130"/>
              <a:satOff val="-723"/>
              <a:lumOff val="1716"/>
              <a:alphaOff val="0"/>
            </a:schemeClr>
          </a:fillRef>
          <a:effectRef idx="2">
            <a:schemeClr val="accent5">
              <a:hueOff val="-10633130"/>
              <a:satOff val="-723"/>
              <a:lumOff val="171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8929" rIns="114030" bIns="88929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AB1CE62-CF84-C634-DC33-804A3A301A70}"/>
              </a:ext>
            </a:extLst>
          </p:cNvPr>
          <p:cNvSpPr/>
          <p:nvPr/>
        </p:nvSpPr>
        <p:spPr>
          <a:xfrm>
            <a:off x="10012075" y="3848545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0801911"/>
              <a:satOff val="-734"/>
              <a:lumOff val="1743"/>
              <a:alphaOff val="0"/>
            </a:schemeClr>
          </a:fillRef>
          <a:effectRef idx="2">
            <a:schemeClr val="accent5">
              <a:hueOff val="-10801911"/>
              <a:satOff val="-734"/>
              <a:lumOff val="17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 Zettabyte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1,024 Exabytes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35E9368-164D-7AF2-3EEB-A3E59636D064}"/>
              </a:ext>
            </a:extLst>
          </p:cNvPr>
          <p:cNvSpPr/>
          <p:nvPr/>
        </p:nvSpPr>
        <p:spPr>
          <a:xfrm>
            <a:off x="10686215" y="5082077"/>
            <a:ext cx="444646" cy="380101"/>
          </a:xfrm>
          <a:custGeom>
            <a:avLst/>
            <a:gdLst>
              <a:gd name="connsiteX0" fmla="*/ 0 w 380100"/>
              <a:gd name="connsiteY0" fmla="*/ 88929 h 444645"/>
              <a:gd name="connsiteX1" fmla="*/ 190050 w 380100"/>
              <a:gd name="connsiteY1" fmla="*/ 88929 h 444645"/>
              <a:gd name="connsiteX2" fmla="*/ 190050 w 380100"/>
              <a:gd name="connsiteY2" fmla="*/ 0 h 444645"/>
              <a:gd name="connsiteX3" fmla="*/ 380100 w 380100"/>
              <a:gd name="connsiteY3" fmla="*/ 222323 h 444645"/>
              <a:gd name="connsiteX4" fmla="*/ 190050 w 380100"/>
              <a:gd name="connsiteY4" fmla="*/ 444645 h 444645"/>
              <a:gd name="connsiteX5" fmla="*/ 190050 w 380100"/>
              <a:gd name="connsiteY5" fmla="*/ 355716 h 444645"/>
              <a:gd name="connsiteX6" fmla="*/ 0 w 380100"/>
              <a:gd name="connsiteY6" fmla="*/ 355716 h 444645"/>
              <a:gd name="connsiteX7" fmla="*/ 0 w 380100"/>
              <a:gd name="connsiteY7" fmla="*/ 88929 h 44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100" h="444645">
                <a:moveTo>
                  <a:pt x="304080" y="1"/>
                </a:moveTo>
                <a:lnTo>
                  <a:pt x="304080" y="222323"/>
                </a:lnTo>
                <a:lnTo>
                  <a:pt x="380100" y="222322"/>
                </a:lnTo>
                <a:lnTo>
                  <a:pt x="190050" y="444644"/>
                </a:lnTo>
                <a:lnTo>
                  <a:pt x="0" y="222323"/>
                </a:lnTo>
                <a:lnTo>
                  <a:pt x="76020" y="222323"/>
                </a:lnTo>
                <a:lnTo>
                  <a:pt x="76020" y="1"/>
                </a:lnTo>
                <a:lnTo>
                  <a:pt x="304080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2152150"/>
              <a:satOff val="-826"/>
              <a:lumOff val="1961"/>
              <a:alphaOff val="0"/>
            </a:schemeClr>
          </a:fillRef>
          <a:effectRef idx="2">
            <a:schemeClr val="accent5">
              <a:hueOff val="-12152150"/>
              <a:satOff val="-826"/>
              <a:lumOff val="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30" tIns="0" rIns="88929" bIns="114031" numCol="1" spcCol="1270" anchor="ctr" anchorCtr="0">
            <a:noAutofit/>
          </a:bodyPr>
          <a:lstStyle/>
          <a:p>
            <a:pPr marL="0" marR="0" lvl="0" indent="0" algn="ctr" defTabSz="711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D18A09A-2C18-4875-B19C-D56AF9A1B35C}"/>
              </a:ext>
            </a:extLst>
          </p:cNvPr>
          <p:cNvSpPr/>
          <p:nvPr/>
        </p:nvSpPr>
        <p:spPr>
          <a:xfrm>
            <a:off x="10012075" y="5641470"/>
            <a:ext cx="1792925" cy="1075755"/>
          </a:xfrm>
          <a:custGeom>
            <a:avLst/>
            <a:gdLst>
              <a:gd name="connsiteX0" fmla="*/ 0 w 1792925"/>
              <a:gd name="connsiteY0" fmla="*/ 107576 h 1075755"/>
              <a:gd name="connsiteX1" fmla="*/ 107576 w 1792925"/>
              <a:gd name="connsiteY1" fmla="*/ 0 h 1075755"/>
              <a:gd name="connsiteX2" fmla="*/ 1685350 w 1792925"/>
              <a:gd name="connsiteY2" fmla="*/ 0 h 1075755"/>
              <a:gd name="connsiteX3" fmla="*/ 1792926 w 1792925"/>
              <a:gd name="connsiteY3" fmla="*/ 107576 h 1075755"/>
              <a:gd name="connsiteX4" fmla="*/ 1792925 w 1792925"/>
              <a:gd name="connsiteY4" fmla="*/ 968180 h 1075755"/>
              <a:gd name="connsiteX5" fmla="*/ 1685349 w 1792925"/>
              <a:gd name="connsiteY5" fmla="*/ 1075756 h 1075755"/>
              <a:gd name="connsiteX6" fmla="*/ 107576 w 1792925"/>
              <a:gd name="connsiteY6" fmla="*/ 1075755 h 1075755"/>
              <a:gd name="connsiteX7" fmla="*/ 0 w 1792925"/>
              <a:gd name="connsiteY7" fmla="*/ 968179 h 1075755"/>
              <a:gd name="connsiteX8" fmla="*/ 0 w 1792925"/>
              <a:gd name="connsiteY8" fmla="*/ 107576 h 10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2925" h="1075755">
                <a:moveTo>
                  <a:pt x="0" y="107576"/>
                </a:moveTo>
                <a:cubicBezTo>
                  <a:pt x="0" y="48163"/>
                  <a:pt x="48163" y="0"/>
                  <a:pt x="107576" y="0"/>
                </a:cubicBezTo>
                <a:lnTo>
                  <a:pt x="1685350" y="0"/>
                </a:lnTo>
                <a:cubicBezTo>
                  <a:pt x="1744763" y="0"/>
                  <a:pt x="1792926" y="48163"/>
                  <a:pt x="1792926" y="107576"/>
                </a:cubicBezTo>
                <a:cubicBezTo>
                  <a:pt x="1792926" y="394444"/>
                  <a:pt x="1792925" y="681312"/>
                  <a:pt x="1792925" y="968180"/>
                </a:cubicBezTo>
                <a:cubicBezTo>
                  <a:pt x="1792925" y="1027593"/>
                  <a:pt x="1744762" y="1075756"/>
                  <a:pt x="1685349" y="1075756"/>
                </a:cubicBezTo>
                <a:lnTo>
                  <a:pt x="107576" y="1075755"/>
                </a:lnTo>
                <a:cubicBezTo>
                  <a:pt x="48163" y="1075755"/>
                  <a:pt x="0" y="1027592"/>
                  <a:pt x="0" y="968179"/>
                </a:cubicBezTo>
                <a:lnTo>
                  <a:pt x="0" y="10757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2152150"/>
              <a:satOff val="-826"/>
              <a:lumOff val="1961"/>
              <a:alphaOff val="0"/>
            </a:schemeClr>
          </a:fillRef>
          <a:effectRef idx="2">
            <a:schemeClr val="accent5">
              <a:hueOff val="-12152150"/>
              <a:satOff val="-826"/>
              <a:lumOff val="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708" tIns="107708" rIns="107708" bIns="1077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 Yottabyte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1,024 Zettabytes </a:t>
            </a:r>
          </a:p>
        </p:txBody>
      </p:sp>
    </p:spTree>
    <p:extLst>
      <p:ext uri="{BB962C8B-B14F-4D97-AF65-F5344CB8AC3E}">
        <p14:creationId xmlns:p14="http://schemas.microsoft.com/office/powerpoint/2010/main" val="189774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2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181</Words>
  <Application>Microsoft Office PowerPoint</Application>
  <PresentationFormat>Widescreen</PresentationFormat>
  <Paragraphs>60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29LT Azer</vt:lpstr>
      <vt:lpstr>Aptos</vt:lpstr>
      <vt:lpstr>Aptos Display</vt:lpstr>
      <vt:lpstr>Arial</vt:lpstr>
      <vt:lpstr>Calibri</vt:lpstr>
      <vt:lpstr>Office Theme</vt:lpstr>
      <vt:lpstr>Foundation of computer science</vt:lpstr>
      <vt:lpstr>Lecture 5</vt:lpstr>
      <vt:lpstr>Buses and slots</vt:lpstr>
      <vt:lpstr>PowerPoint Presentation</vt:lpstr>
      <vt:lpstr>Binary system</vt:lpstr>
      <vt:lpstr>PowerPoint Presentation</vt:lpstr>
      <vt:lpstr>Computer bases</vt:lpstr>
      <vt:lpstr>PowerPoint Presentation</vt:lpstr>
      <vt:lpstr>Units of data measurement</vt:lpstr>
      <vt:lpstr>System clock (sequence)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mohamed192496@fci.bu.edu.eg</dc:creator>
  <cp:lastModifiedBy>mohamed192496@fci.bu.edu.eg</cp:lastModifiedBy>
  <cp:revision>9</cp:revision>
  <dcterms:created xsi:type="dcterms:W3CDTF">2025-08-13T21:21:02Z</dcterms:created>
  <dcterms:modified xsi:type="dcterms:W3CDTF">2025-08-13T22:37:54Z</dcterms:modified>
</cp:coreProperties>
</file>